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94" r:id="rId3"/>
    <p:sldId id="259" r:id="rId4"/>
    <p:sldId id="296" r:id="rId5"/>
    <p:sldId id="262" r:id="rId6"/>
    <p:sldId id="258" r:id="rId7"/>
    <p:sldId id="297" r:id="rId8"/>
    <p:sldId id="300" r:id="rId9"/>
    <p:sldId id="266" r:id="rId10"/>
    <p:sldId id="272" r:id="rId11"/>
    <p:sldId id="298" r:id="rId12"/>
    <p:sldId id="260" r:id="rId13"/>
    <p:sldId id="295" r:id="rId14"/>
    <p:sldId id="299" r:id="rId15"/>
    <p:sldId id="29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CEB7477-FA9B-6045-AA92-82E4BFAB8629}">
          <p14:sldIdLst>
            <p14:sldId id="256"/>
            <p14:sldId id="294"/>
            <p14:sldId id="259"/>
            <p14:sldId id="296"/>
            <p14:sldId id="262"/>
            <p14:sldId id="258"/>
            <p14:sldId id="297"/>
            <p14:sldId id="300"/>
            <p14:sldId id="266"/>
            <p14:sldId id="272"/>
            <p14:sldId id="298"/>
            <p14:sldId id="260"/>
            <p14:sldId id="295"/>
            <p14:sldId id="299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CBEC4A-0D27-40B9-9BE2-4BBDDCE896AF}">
  <a:tblStyle styleId="{46CBEC4A-0D27-40B9-9BE2-4BBDDCE896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90"/>
    <p:restoredTop sz="94590"/>
  </p:normalViewPr>
  <p:slideViewPr>
    <p:cSldViewPr snapToGrid="0" snapToObjects="1">
      <p:cViewPr varScale="1">
        <p:scale>
          <a:sx n="130" d="100"/>
          <a:sy n="130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System Automated Management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430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7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718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we use the collected information from the users that gave it to us.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161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60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SzPct val="100000"/>
              <a:buNone/>
              <a:defRPr sz="3000"/>
            </a:lvl2pPr>
            <a:lvl3pPr lvl="2" algn="ctr" rtl="0">
              <a:spcBef>
                <a:spcPts val="0"/>
              </a:spcBef>
              <a:buSzPct val="100000"/>
              <a:buNone/>
              <a:defRPr sz="3000"/>
            </a:lvl3pPr>
            <a:lvl4pPr lvl="3" algn="ctr" rtl="0">
              <a:spcBef>
                <a:spcPts val="0"/>
              </a:spcBef>
              <a:buSzPct val="100000"/>
              <a:buNone/>
              <a:defRPr sz="3000"/>
            </a:lvl4pPr>
            <a:lvl5pPr lvl="4" algn="ctr" rtl="0">
              <a:spcBef>
                <a:spcPts val="0"/>
              </a:spcBef>
              <a:buSzPct val="100000"/>
              <a:buNone/>
              <a:defRPr sz="3000"/>
            </a:lvl5pPr>
            <a:lvl6pPr lvl="5" algn="ctr" rtl="0">
              <a:spcBef>
                <a:spcPts val="0"/>
              </a:spcBef>
              <a:buSzPct val="100000"/>
              <a:buNone/>
              <a:defRPr sz="3000"/>
            </a:lvl6pPr>
            <a:lvl7pPr lvl="6" algn="ctr" rtl="0">
              <a:spcBef>
                <a:spcPts val="0"/>
              </a:spcBef>
              <a:buSzPct val="100000"/>
              <a:buNone/>
              <a:defRPr sz="3000"/>
            </a:lvl7pPr>
            <a:lvl8pPr lvl="7" algn="ctr" rtl="0">
              <a:spcBef>
                <a:spcPts val="0"/>
              </a:spcBef>
              <a:buSzPct val="100000"/>
              <a:buNone/>
              <a:defRPr sz="3000"/>
            </a:lvl8pPr>
            <a:lvl9pPr lvl="8" algn="ctr" rtl="0">
              <a:spcBef>
                <a:spcPts val="0"/>
              </a:spcBef>
              <a:buSzPct val="100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3000"/>
            </a:lvl1pPr>
            <a:lvl2pPr lvl="1" algn="ctr" rtl="0">
              <a:spcBef>
                <a:spcPts val="0"/>
              </a:spcBef>
              <a:buSzPct val="100000"/>
              <a:defRPr sz="3000"/>
            </a:lvl2pPr>
            <a:lvl3pPr lvl="2" algn="ctr" rtl="0">
              <a:spcBef>
                <a:spcPts val="0"/>
              </a:spcBef>
              <a:buSzPct val="100000"/>
              <a:defRPr sz="3000"/>
            </a:lvl3pPr>
            <a:lvl4pPr lvl="3" algn="ctr" rtl="0">
              <a:spcBef>
                <a:spcPts val="0"/>
              </a:spcBef>
              <a:buSzPct val="100000"/>
              <a:defRPr sz="3000"/>
            </a:lvl4pPr>
            <a:lvl5pPr lvl="4" algn="ctr" rtl="0">
              <a:spcBef>
                <a:spcPts val="0"/>
              </a:spcBef>
              <a:buSzPct val="100000"/>
              <a:defRPr sz="3000"/>
            </a:lvl5pPr>
            <a:lvl6pPr lvl="5" algn="ctr" rtl="0">
              <a:spcBef>
                <a:spcPts val="0"/>
              </a:spcBef>
              <a:buSzPct val="100000"/>
              <a:defRPr sz="3000"/>
            </a:lvl6pPr>
            <a:lvl7pPr lvl="6" algn="ctr" rtl="0">
              <a:spcBef>
                <a:spcPts val="0"/>
              </a:spcBef>
              <a:buSzPct val="100000"/>
              <a:defRPr sz="3000"/>
            </a:lvl7pPr>
            <a:lvl8pPr lvl="7" algn="ctr" rtl="0">
              <a:spcBef>
                <a:spcPts val="0"/>
              </a:spcBef>
              <a:buSzPct val="100000"/>
              <a:defRPr sz="3000"/>
            </a:lvl8pPr>
            <a:lvl9pPr lvl="8" algn="ctr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</a:p>
        </p:txBody>
      </p:sp>
      <p:sp>
        <p:nvSpPr>
          <p:cNvPr id="16" name="Shape 16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1_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72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8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607137" y="1525574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Mix challenge</a:t>
            </a:r>
          </a:p>
        </p:txBody>
      </p:sp>
      <p:grpSp>
        <p:nvGrpSpPr>
          <p:cNvPr id="39" name="Shape 39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40" name="Shape 40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/>
          <p:nvPr/>
        </p:nvSpPr>
        <p:spPr>
          <a:xfrm>
            <a:off x="2497627" y="2497075"/>
            <a:ext cx="1442481" cy="102978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130715" y="3409603"/>
            <a:ext cx="3466204" cy="1015968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045614" y="719848"/>
            <a:ext cx="1052762" cy="922444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476357" y="3461092"/>
            <a:ext cx="374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Byte Guru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972456-C27F-384A-AC63-E0A37B27F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649" y="5616100"/>
            <a:ext cx="3531967" cy="1072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1F93B4-B532-D245-B79D-B4C3DC7C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378" y="7699997"/>
            <a:ext cx="3531967" cy="1072038"/>
          </a:xfrm>
          <a:prstGeom prst="rect">
            <a:avLst/>
          </a:prstGeom>
        </p:spPr>
      </p:pic>
      <p:pic>
        <p:nvPicPr>
          <p:cNvPr id="1026" name="Picture 2" descr="https://lh3.googleusercontent.com/KFjml7gJGu6_7JC-XEwFdvejDtb0WiOxTDh_fpzkNgSABe7ywLLdxI1pJa8VgRVH5BmSGSM8R22kYoih15N27H5VaLF8oPFjQdf-k1ZVBWJ4mJ8SiA7WxEf-PmWr2rhYJ1VeU46exXg">
            <a:extLst>
              <a:ext uri="{FF2B5EF4-FFF2-40B4-BE49-F238E27FC236}">
                <a16:creationId xmlns:a16="http://schemas.microsoft.com/office/drawing/2014/main" id="{2B86E29F-442D-7C42-8E56-8237CA29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461" y="4251458"/>
            <a:ext cx="2552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Our process</a:t>
            </a:r>
          </a:p>
        </p:txBody>
      </p:sp>
      <p:sp>
        <p:nvSpPr>
          <p:cNvPr id="204" name="Shape 204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657573" y="983575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Forums</a:t>
            </a:r>
            <a:endParaRPr lang="en" sz="24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3117138" y="2232574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Server</a:t>
            </a:r>
          </a:p>
        </p:txBody>
      </p:sp>
      <p:grpSp>
        <p:nvGrpSpPr>
          <p:cNvPr id="209" name="Shape 209"/>
          <p:cNvGrpSpPr/>
          <p:nvPr/>
        </p:nvGrpSpPr>
        <p:grpSpPr>
          <a:xfrm rot="20263228">
            <a:off x="1548806" y="3443286"/>
            <a:ext cx="1792245" cy="232966"/>
            <a:chOff x="2266178" y="2764475"/>
            <a:chExt cx="1792245" cy="232966"/>
          </a:xfrm>
        </p:grpSpPr>
        <p:sp>
          <p:nvSpPr>
            <p:cNvPr id="210" name="Shape 210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>
            <a:off x="4412217" y="3039623"/>
            <a:ext cx="1792245" cy="232966"/>
            <a:chOff x="2266178" y="2764475"/>
            <a:chExt cx="1792245" cy="232966"/>
          </a:xfrm>
        </p:grpSpPr>
        <p:sp>
          <p:nvSpPr>
            <p:cNvPr id="213" name="Shape 213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206"/>
          <p:cNvSpPr/>
          <p:nvPr/>
        </p:nvSpPr>
        <p:spPr>
          <a:xfrm>
            <a:off x="499538" y="3237949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Articles</a:t>
            </a:r>
            <a:endParaRPr lang="en" sz="24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15" name="Shape 209"/>
          <p:cNvGrpSpPr/>
          <p:nvPr/>
        </p:nvGrpSpPr>
        <p:grpSpPr>
          <a:xfrm rot="2079681">
            <a:off x="1908455" y="2125337"/>
            <a:ext cx="1792245" cy="232966"/>
            <a:chOff x="2266178" y="2764475"/>
            <a:chExt cx="1792245" cy="232966"/>
          </a:xfrm>
        </p:grpSpPr>
        <p:sp>
          <p:nvSpPr>
            <p:cNvPr id="16" name="Shape 210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211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9" name="Picture 2" descr="https://lh3.googleusercontent.com/KFjml7gJGu6_7JC-XEwFdvejDtb0WiOxTDh_fpzkNgSABe7ywLLdxI1pJa8VgRVH5BmSGSM8R22kYoih15N27H5VaLF8oPFjQdf-k1ZVBWJ4mJ8SiA7WxEf-PmWr2rhYJ1VeU46exXg">
            <a:extLst>
              <a:ext uri="{FF2B5EF4-FFF2-40B4-BE49-F238E27FC236}">
                <a16:creationId xmlns:a16="http://schemas.microsoft.com/office/drawing/2014/main" id="{DF44F854-5701-8C4F-BAAD-309A20B5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96" y="4208158"/>
            <a:ext cx="2552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265;p30">
            <a:extLst>
              <a:ext uri="{FF2B5EF4-FFF2-40B4-BE49-F238E27FC236}">
                <a16:creationId xmlns:a16="http://schemas.microsoft.com/office/drawing/2014/main" id="{F353126E-11A0-8E42-A6EA-880A0BCE4BEA}"/>
              </a:ext>
            </a:extLst>
          </p:cNvPr>
          <p:cNvSpPr/>
          <p:nvPr/>
        </p:nvSpPr>
        <p:spPr>
          <a:xfrm>
            <a:off x="6664166" y="2026850"/>
            <a:ext cx="456600" cy="970501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89;p33">
            <a:extLst>
              <a:ext uri="{FF2B5EF4-FFF2-40B4-BE49-F238E27FC236}">
                <a16:creationId xmlns:a16="http://schemas.microsoft.com/office/drawing/2014/main" id="{953603E0-63AB-284C-BA24-B4FCC1B8D68D}"/>
              </a:ext>
            </a:extLst>
          </p:cNvPr>
          <p:cNvSpPr/>
          <p:nvPr/>
        </p:nvSpPr>
        <p:spPr>
          <a:xfrm>
            <a:off x="7381845" y="2015687"/>
            <a:ext cx="1104582" cy="10466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3" name="Shape 212">
            <a:extLst>
              <a:ext uri="{FF2B5EF4-FFF2-40B4-BE49-F238E27FC236}">
                <a16:creationId xmlns:a16="http://schemas.microsoft.com/office/drawing/2014/main" id="{633D89A2-50C7-9443-8AAE-0210089A9C61}"/>
              </a:ext>
            </a:extLst>
          </p:cNvPr>
          <p:cNvGrpSpPr/>
          <p:nvPr/>
        </p:nvGrpSpPr>
        <p:grpSpPr>
          <a:xfrm rot="10800000">
            <a:off x="4433886" y="2614312"/>
            <a:ext cx="1792245" cy="232966"/>
            <a:chOff x="2266178" y="2764475"/>
            <a:chExt cx="1792245" cy="232966"/>
          </a:xfrm>
        </p:grpSpPr>
        <p:sp>
          <p:nvSpPr>
            <p:cNvPr id="24" name="Shape 213">
              <a:extLst>
                <a:ext uri="{FF2B5EF4-FFF2-40B4-BE49-F238E27FC236}">
                  <a16:creationId xmlns:a16="http://schemas.microsoft.com/office/drawing/2014/main" id="{59C4A991-1DEE-0A47-B230-375107EF61D4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14">
              <a:extLst>
                <a:ext uri="{FF2B5EF4-FFF2-40B4-BE49-F238E27FC236}">
                  <a16:creationId xmlns:a16="http://schemas.microsoft.com/office/drawing/2014/main" id="{90B52EB2-E711-2F4C-A3CC-C256D48C6DDD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03">
            <a:extLst>
              <a:ext uri="{FF2B5EF4-FFF2-40B4-BE49-F238E27FC236}">
                <a16:creationId xmlns:a16="http://schemas.microsoft.com/office/drawing/2014/main" id="{13C68F3C-1297-6F40-B426-8620D407CA27}"/>
              </a:ext>
            </a:extLst>
          </p:cNvPr>
          <p:cNvSpPr txBox="1">
            <a:spLocks/>
          </p:cNvSpPr>
          <p:nvPr/>
        </p:nvSpPr>
        <p:spPr>
          <a:xfrm>
            <a:off x="6448296" y="3137760"/>
            <a:ext cx="227574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User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19;p39">
            <a:extLst>
              <a:ext uri="{FF2B5EF4-FFF2-40B4-BE49-F238E27FC236}">
                <a16:creationId xmlns:a16="http://schemas.microsoft.com/office/drawing/2014/main" id="{E46DB0DE-2407-7843-BFBC-81DA215CF5D4}"/>
              </a:ext>
            </a:extLst>
          </p:cNvPr>
          <p:cNvGrpSpPr/>
          <p:nvPr/>
        </p:nvGrpSpPr>
        <p:grpSpPr>
          <a:xfrm>
            <a:off x="2929216" y="1479294"/>
            <a:ext cx="2818834" cy="420033"/>
            <a:chOff x="242825" y="1204225"/>
            <a:chExt cx="2136775" cy="318400"/>
          </a:xfrm>
        </p:grpSpPr>
        <p:sp>
          <p:nvSpPr>
            <p:cNvPr id="3" name="Google Shape;420;p39">
              <a:extLst>
                <a:ext uri="{FF2B5EF4-FFF2-40B4-BE49-F238E27FC236}">
                  <a16:creationId xmlns:a16="http://schemas.microsoft.com/office/drawing/2014/main" id="{D7BBFEAD-2B43-E144-816C-DA16068F8401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1;p39">
              <a:extLst>
                <a:ext uri="{FF2B5EF4-FFF2-40B4-BE49-F238E27FC236}">
                  <a16:creationId xmlns:a16="http://schemas.microsoft.com/office/drawing/2014/main" id="{C45C39BE-0EC3-0B4F-BF6E-8671BEBF349B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419;p39">
            <a:extLst>
              <a:ext uri="{FF2B5EF4-FFF2-40B4-BE49-F238E27FC236}">
                <a16:creationId xmlns:a16="http://schemas.microsoft.com/office/drawing/2014/main" id="{2A3E20D7-5E35-3F4F-8EFD-95AB94D7B7B8}"/>
              </a:ext>
            </a:extLst>
          </p:cNvPr>
          <p:cNvGrpSpPr/>
          <p:nvPr/>
        </p:nvGrpSpPr>
        <p:grpSpPr>
          <a:xfrm>
            <a:off x="2966927" y="3224384"/>
            <a:ext cx="2818834" cy="420033"/>
            <a:chOff x="242825" y="1204225"/>
            <a:chExt cx="2136775" cy="318400"/>
          </a:xfrm>
        </p:grpSpPr>
        <p:sp>
          <p:nvSpPr>
            <p:cNvPr id="6" name="Google Shape;420;p39">
              <a:extLst>
                <a:ext uri="{FF2B5EF4-FFF2-40B4-BE49-F238E27FC236}">
                  <a16:creationId xmlns:a16="http://schemas.microsoft.com/office/drawing/2014/main" id="{714EA100-3BB2-3E4E-8068-0300E49050E9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1;p39">
              <a:extLst>
                <a:ext uri="{FF2B5EF4-FFF2-40B4-BE49-F238E27FC236}">
                  <a16:creationId xmlns:a16="http://schemas.microsoft.com/office/drawing/2014/main" id="{61CA716D-CAD4-0D48-87F3-EFDD29D47B7A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34;p39">
            <a:extLst>
              <a:ext uri="{FF2B5EF4-FFF2-40B4-BE49-F238E27FC236}">
                <a16:creationId xmlns:a16="http://schemas.microsoft.com/office/drawing/2014/main" id="{E9BEEE65-BDC4-D847-8A48-2B26AB74B3BF}"/>
              </a:ext>
            </a:extLst>
          </p:cNvPr>
          <p:cNvSpPr/>
          <p:nvPr/>
        </p:nvSpPr>
        <p:spPr>
          <a:xfrm>
            <a:off x="855406" y="934516"/>
            <a:ext cx="1964943" cy="1684509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4;p39">
            <a:extLst>
              <a:ext uri="{FF2B5EF4-FFF2-40B4-BE49-F238E27FC236}">
                <a16:creationId xmlns:a16="http://schemas.microsoft.com/office/drawing/2014/main" id="{EF222825-C302-D149-ADF9-E0B297005106}"/>
              </a:ext>
            </a:extLst>
          </p:cNvPr>
          <p:cNvSpPr/>
          <p:nvPr/>
        </p:nvSpPr>
        <p:spPr>
          <a:xfrm>
            <a:off x="810309" y="2767316"/>
            <a:ext cx="2052615" cy="179688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03">
            <a:extLst>
              <a:ext uri="{FF2B5EF4-FFF2-40B4-BE49-F238E27FC236}">
                <a16:creationId xmlns:a16="http://schemas.microsoft.com/office/drawing/2014/main" id="{23A6F5BA-E2A0-3B42-8D5F-90A0DD1CD162}"/>
              </a:ext>
            </a:extLst>
          </p:cNvPr>
          <p:cNvSpPr txBox="1">
            <a:spLocks/>
          </p:cNvSpPr>
          <p:nvPr/>
        </p:nvSpPr>
        <p:spPr>
          <a:xfrm>
            <a:off x="625860" y="188604"/>
            <a:ext cx="2536723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What we do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11" name="Shape 203">
            <a:extLst>
              <a:ext uri="{FF2B5EF4-FFF2-40B4-BE49-F238E27FC236}">
                <a16:creationId xmlns:a16="http://schemas.microsoft.com/office/drawing/2014/main" id="{3D5EAD6D-FD1A-554A-8AF9-A2CF073A6345}"/>
              </a:ext>
            </a:extLst>
          </p:cNvPr>
          <p:cNvSpPr txBox="1">
            <a:spLocks/>
          </p:cNvSpPr>
          <p:nvPr/>
        </p:nvSpPr>
        <p:spPr>
          <a:xfrm>
            <a:off x="5748050" y="188604"/>
            <a:ext cx="2536723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Value added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12" name="Shape 203">
            <a:extLst>
              <a:ext uri="{FF2B5EF4-FFF2-40B4-BE49-F238E27FC236}">
                <a16:creationId xmlns:a16="http://schemas.microsoft.com/office/drawing/2014/main" id="{8826D48D-CC9F-054B-8010-1EF748B59D2E}"/>
              </a:ext>
            </a:extLst>
          </p:cNvPr>
          <p:cNvSpPr txBox="1">
            <a:spLocks/>
          </p:cNvSpPr>
          <p:nvPr/>
        </p:nvSpPr>
        <p:spPr>
          <a:xfrm>
            <a:off x="1060891" y="1283729"/>
            <a:ext cx="1759458" cy="109245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000" dirty="0">
                <a:solidFill>
                  <a:srgbClr val="FFFF00"/>
                </a:solidFill>
              </a:rPr>
              <a:t>Automated conversation</a:t>
            </a:r>
            <a:endParaRPr lang="en" sz="2000" dirty="0">
              <a:solidFill>
                <a:srgbClr val="FFFF00"/>
              </a:solidFill>
            </a:endParaRPr>
          </a:p>
        </p:txBody>
      </p:sp>
      <p:sp>
        <p:nvSpPr>
          <p:cNvPr id="13" name="Shape 203">
            <a:extLst>
              <a:ext uri="{FF2B5EF4-FFF2-40B4-BE49-F238E27FC236}">
                <a16:creationId xmlns:a16="http://schemas.microsoft.com/office/drawing/2014/main" id="{0DC18844-C931-0C4C-A135-9A0B16E65203}"/>
              </a:ext>
            </a:extLst>
          </p:cNvPr>
          <p:cNvSpPr txBox="1">
            <a:spLocks/>
          </p:cNvSpPr>
          <p:nvPr/>
        </p:nvSpPr>
        <p:spPr>
          <a:xfrm>
            <a:off x="914312" y="3234860"/>
            <a:ext cx="2052615" cy="124982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000" dirty="0">
                <a:solidFill>
                  <a:srgbClr val="FFFF00"/>
                </a:solidFill>
              </a:rPr>
              <a:t>Recommended articles/forums</a:t>
            </a:r>
            <a:endParaRPr lang="en" sz="20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41115-D8ED-3B46-AC5E-DA2C64F477E5}"/>
              </a:ext>
            </a:extLst>
          </p:cNvPr>
          <p:cNvSpPr txBox="1"/>
          <p:nvPr/>
        </p:nvSpPr>
        <p:spPr>
          <a:xfrm>
            <a:off x="6228812" y="1145331"/>
            <a:ext cx="235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Efficiency for staff working hours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8150B-D51A-1843-A775-42A2CC9E1D12}"/>
              </a:ext>
            </a:extLst>
          </p:cNvPr>
          <p:cNvSpPr txBox="1"/>
          <p:nvPr/>
        </p:nvSpPr>
        <p:spPr>
          <a:xfrm>
            <a:off x="6228812" y="1899327"/>
            <a:ext cx="235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engagement during waiting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33F7AA-7976-6F47-AE2E-F973EA3792CC}"/>
              </a:ext>
            </a:extLst>
          </p:cNvPr>
          <p:cNvSpPr txBox="1"/>
          <p:nvPr/>
        </p:nvSpPr>
        <p:spPr>
          <a:xfrm>
            <a:off x="6315712" y="3080625"/>
            <a:ext cx="2355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Personalize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79764B-6B6E-8449-BA0A-FEB9CC3CDE68}"/>
              </a:ext>
            </a:extLst>
          </p:cNvPr>
          <p:cNvSpPr txBox="1"/>
          <p:nvPr/>
        </p:nvSpPr>
        <p:spPr>
          <a:xfrm>
            <a:off x="6308633" y="3488481"/>
            <a:ext cx="2355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people with empathy</a:t>
            </a:r>
          </a:p>
        </p:txBody>
      </p:sp>
      <p:sp>
        <p:nvSpPr>
          <p:cNvPr id="18" name="Google Shape;387;p37">
            <a:extLst>
              <a:ext uri="{FF2B5EF4-FFF2-40B4-BE49-F238E27FC236}">
                <a16:creationId xmlns:a16="http://schemas.microsoft.com/office/drawing/2014/main" id="{D2ED4526-ACA4-1149-AE99-4E8921AE797D}"/>
              </a:ext>
            </a:extLst>
          </p:cNvPr>
          <p:cNvSpPr/>
          <p:nvPr/>
        </p:nvSpPr>
        <p:spPr>
          <a:xfrm>
            <a:off x="5872766" y="1119025"/>
            <a:ext cx="363230" cy="412583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87;p37">
            <a:extLst>
              <a:ext uri="{FF2B5EF4-FFF2-40B4-BE49-F238E27FC236}">
                <a16:creationId xmlns:a16="http://schemas.microsoft.com/office/drawing/2014/main" id="{58403A54-F73F-8F4F-AA8D-56BDB49C6A31}"/>
              </a:ext>
            </a:extLst>
          </p:cNvPr>
          <p:cNvSpPr/>
          <p:nvPr/>
        </p:nvSpPr>
        <p:spPr>
          <a:xfrm>
            <a:off x="5875773" y="1959756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87;p37">
            <a:extLst>
              <a:ext uri="{FF2B5EF4-FFF2-40B4-BE49-F238E27FC236}">
                <a16:creationId xmlns:a16="http://schemas.microsoft.com/office/drawing/2014/main" id="{2E99EA5A-0B20-F447-A03B-0D78095EFBB3}"/>
              </a:ext>
            </a:extLst>
          </p:cNvPr>
          <p:cNvSpPr/>
          <p:nvPr/>
        </p:nvSpPr>
        <p:spPr>
          <a:xfrm>
            <a:off x="5865582" y="3029412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87;p37">
            <a:extLst>
              <a:ext uri="{FF2B5EF4-FFF2-40B4-BE49-F238E27FC236}">
                <a16:creationId xmlns:a16="http://schemas.microsoft.com/office/drawing/2014/main" id="{85BA5980-EB29-CD42-BB40-F140C8FB6E2B}"/>
              </a:ext>
            </a:extLst>
          </p:cNvPr>
          <p:cNvSpPr/>
          <p:nvPr/>
        </p:nvSpPr>
        <p:spPr>
          <a:xfrm>
            <a:off x="5875773" y="3488481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 descr="https://lh3.googleusercontent.com/KFjml7gJGu6_7JC-XEwFdvejDtb0WiOxTDh_fpzkNgSABe7ywLLdxI1pJa8VgRVH5BmSGSM8R22kYoih15N27H5VaLF8oPFjQdf-k1ZVBWJ4mJ8SiA7WxEf-PmWr2rhYJ1VeU46exXg">
            <a:extLst>
              <a:ext uri="{FF2B5EF4-FFF2-40B4-BE49-F238E27FC236}">
                <a16:creationId xmlns:a16="http://schemas.microsoft.com/office/drawing/2014/main" id="{0E6E6D33-0F3E-4F49-AF05-ED6E7F040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96" y="4208158"/>
            <a:ext cx="2552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70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199479" y="1409633"/>
            <a:ext cx="6302533" cy="311320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571500" lvl="0" indent="-571500">
              <a:spcBef>
                <a:spcPts val="0"/>
              </a:spcBef>
              <a:buFontTx/>
              <a:buChar char="-"/>
            </a:pPr>
            <a:r>
              <a:rPr lang="en-GB" sz="4000" dirty="0">
                <a:solidFill>
                  <a:schemeClr val="bg1"/>
                </a:solidFill>
              </a:rPr>
              <a:t>M</a:t>
            </a:r>
            <a:r>
              <a:rPr lang="en" sz="4000" dirty="0">
                <a:solidFill>
                  <a:schemeClr val="bg1"/>
                </a:solidFill>
              </a:rPr>
              <a:t>ore user getting </a:t>
            </a:r>
            <a:r>
              <a:rPr lang="en" sz="4000" dirty="0">
                <a:solidFill>
                  <a:srgbClr val="FFFF00"/>
                </a:solidFill>
              </a:rPr>
              <a:t>helped</a:t>
            </a:r>
          </a:p>
          <a:p>
            <a:pPr marL="571500" lvl="0" indent="-571500">
              <a:spcBef>
                <a:spcPts val="0"/>
              </a:spcBef>
              <a:buFontTx/>
              <a:buChar char="-"/>
            </a:pPr>
            <a:r>
              <a:rPr lang="en-GB" sz="4000" dirty="0">
                <a:solidFill>
                  <a:schemeClr val="bg1"/>
                </a:solidFill>
              </a:rPr>
              <a:t>C</a:t>
            </a:r>
            <a:r>
              <a:rPr lang="en" sz="4000" dirty="0" err="1">
                <a:solidFill>
                  <a:schemeClr val="bg1"/>
                </a:solidFill>
              </a:rPr>
              <a:t>reate</a:t>
            </a:r>
            <a:r>
              <a:rPr lang="en" sz="4000" dirty="0">
                <a:solidFill>
                  <a:srgbClr val="FFFF00"/>
                </a:solidFill>
              </a:rPr>
              <a:t> connection </a:t>
            </a:r>
            <a:r>
              <a:rPr lang="en" sz="4000" dirty="0">
                <a:solidFill>
                  <a:schemeClr val="bg1"/>
                </a:solidFill>
              </a:rPr>
              <a:t>between those in need</a:t>
            </a:r>
          </a:p>
          <a:p>
            <a:pPr marL="571500" lvl="0" indent="-571500">
              <a:spcBef>
                <a:spcPts val="0"/>
              </a:spcBef>
              <a:buFontTx/>
              <a:buChar char="-"/>
            </a:pPr>
            <a:r>
              <a:rPr lang="en" sz="4000" dirty="0">
                <a:solidFill>
                  <a:schemeClr val="bg1"/>
                </a:solidFill>
              </a:rPr>
              <a:t>More traffic</a:t>
            </a:r>
          </a:p>
        </p:txBody>
      </p:sp>
      <p:pic>
        <p:nvPicPr>
          <p:cNvPr id="3" name="Picture 2" descr="https://lh3.googleusercontent.com/KFjml7gJGu6_7JC-XEwFdvejDtb0WiOxTDh_fpzkNgSABe7ywLLdxI1pJa8VgRVH5BmSGSM8R22kYoih15N27H5VaLF8oPFjQdf-k1ZVBWJ4mJ8SiA7WxEf-PmWr2rhYJ1VeU46exXg">
            <a:extLst>
              <a:ext uri="{FF2B5EF4-FFF2-40B4-BE49-F238E27FC236}">
                <a16:creationId xmlns:a16="http://schemas.microsoft.com/office/drawing/2014/main" id="{B45B9213-DAFD-9C4D-9057-E726BE7F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96" y="4208158"/>
            <a:ext cx="2552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18652" y="1858297"/>
            <a:ext cx="7772400" cy="11598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981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7981" y="0"/>
            <a:ext cx="7772400" cy="11598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Demo</a:t>
            </a:r>
          </a:p>
        </p:txBody>
      </p:sp>
      <p:pic>
        <p:nvPicPr>
          <p:cNvPr id="2" name="voiceassistancedemo.mp3">
            <a:hlinkClick r:id="" action="ppaction://media"/>
            <a:extLst>
              <a:ext uri="{FF2B5EF4-FFF2-40B4-BE49-F238E27FC236}">
                <a16:creationId xmlns:a16="http://schemas.microsoft.com/office/drawing/2014/main" id="{BC365038-DD2C-7D42-A5A6-436305A3B1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/>
          <p:cNvSpPr/>
          <p:nvPr/>
        </p:nvSpPr>
        <p:spPr>
          <a:xfrm>
            <a:off x="3248234" y="1740529"/>
            <a:ext cx="1912241" cy="1860488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112320" y="2229598"/>
            <a:ext cx="2329039" cy="882350"/>
          </a:xfrm>
        </p:spPr>
        <p:txBody>
          <a:bodyPr/>
          <a:lstStyle/>
          <a:p>
            <a:r>
              <a:rPr lang="en-US" sz="4000" dirty="0">
                <a:solidFill>
                  <a:srgbClr val="FFFF00"/>
                </a:solidFill>
              </a:rPr>
              <a:t>Future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276839" y="613645"/>
            <a:ext cx="2329039" cy="882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/>
              <a:t>UI UX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324994" y="726939"/>
            <a:ext cx="2329039" cy="15381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/>
              <a:t>Better distribution of system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357816" y="3601017"/>
            <a:ext cx="2329039" cy="882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/>
              <a:t>Gamification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4204354" y="3790875"/>
            <a:ext cx="2329039" cy="882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/>
              <a:t>Text based alert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851238" y="726939"/>
            <a:ext cx="2329039" cy="18604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/>
              <a:t>Harness of the power of </a:t>
            </a:r>
            <a:r>
              <a:rPr lang="en-US" sz="2800" dirty="0">
                <a:solidFill>
                  <a:srgbClr val="FFFF00"/>
                </a:solidFill>
              </a:rPr>
              <a:t>AI</a:t>
            </a:r>
            <a:r>
              <a:rPr lang="en-US" sz="2800" dirty="0"/>
              <a:t> and make SAM </a:t>
            </a:r>
            <a:r>
              <a:rPr lang="en-US" sz="2800" dirty="0">
                <a:solidFill>
                  <a:srgbClr val="FFFF00"/>
                </a:solidFill>
              </a:rPr>
              <a:t>smarter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5886373" y="2502802"/>
            <a:ext cx="2329039" cy="882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/>
              <a:t>Multiple languages</a:t>
            </a:r>
          </a:p>
        </p:txBody>
      </p:sp>
      <p:pic>
        <p:nvPicPr>
          <p:cNvPr id="14" name="Picture 13" descr="https://lh3.googleusercontent.com/KFjml7gJGu6_7JC-XEwFdvejDtb0WiOxTDh_fpzkNgSABe7ywLLdxI1pJa8VgRVH5BmSGSM8R22kYoih15N27H5VaLF8oPFjQdf-k1ZVBWJ4mJ8SiA7WxEf-PmWr2rhYJ1VeU46exXg">
            <a:extLst>
              <a:ext uri="{FF2B5EF4-FFF2-40B4-BE49-F238E27FC236}">
                <a16:creationId xmlns:a16="http://schemas.microsoft.com/office/drawing/2014/main" id="{1DE26E68-BEB5-CA4E-9925-AF593836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96" y="4208158"/>
            <a:ext cx="2552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68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06"/>
          <p:cNvSpPr/>
          <p:nvPr/>
        </p:nvSpPr>
        <p:spPr>
          <a:xfrm>
            <a:off x="882892" y="476581"/>
            <a:ext cx="1692000" cy="1692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Shape 206"/>
          <p:cNvSpPr/>
          <p:nvPr/>
        </p:nvSpPr>
        <p:spPr>
          <a:xfrm>
            <a:off x="3786341" y="404516"/>
            <a:ext cx="1692000" cy="1692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" b="-14045"/>
            </a:stretch>
          </a:blip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" name="Shape 206"/>
          <p:cNvSpPr/>
          <p:nvPr/>
        </p:nvSpPr>
        <p:spPr>
          <a:xfrm>
            <a:off x="882892" y="2869306"/>
            <a:ext cx="1692000" cy="1692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182" b="-29857"/>
            </a:stretch>
          </a:blip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Shape 206"/>
          <p:cNvSpPr/>
          <p:nvPr/>
        </p:nvSpPr>
        <p:spPr>
          <a:xfrm>
            <a:off x="3786341" y="2756546"/>
            <a:ext cx="1692000" cy="1692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4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6140" y="2196753"/>
            <a:ext cx="18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Mihai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09589" y="2142791"/>
            <a:ext cx="18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Cosmin	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44722" y="2190135"/>
            <a:ext cx="18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Viorel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6140" y="4539092"/>
            <a:ext cx="18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Beniamin</a:t>
            </a:r>
            <a:endParaRPr lang="en-US" sz="2000" b="1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9589" y="4513453"/>
            <a:ext cx="1845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Jieni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20327" y="4561306"/>
            <a:ext cx="251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sz="20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Gabriel</a:t>
            </a:r>
          </a:p>
        </p:txBody>
      </p:sp>
      <p:pic>
        <p:nvPicPr>
          <p:cNvPr id="6" name="Picture 5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839FCD01-3F90-6C4A-AB42-D1BBDB874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994" y="2756546"/>
            <a:ext cx="1860909" cy="18128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person smiling for the camera&#13;&#10;&#13;&#10;Description automatically generated">
            <a:extLst>
              <a:ext uri="{FF2B5EF4-FFF2-40B4-BE49-F238E27FC236}">
                <a16:creationId xmlns:a16="http://schemas.microsoft.com/office/drawing/2014/main" id="{46103FE4-BEA5-1647-A059-1C7BF9C51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722" y="326709"/>
            <a:ext cx="1782137" cy="18674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027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587477" y="245659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The problem</a:t>
            </a:r>
            <a:endParaRPr sz="4000"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685800" y="361639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How to deliver </a:t>
            </a:r>
            <a:r>
              <a:rPr lang="en-US" sz="3200" dirty="0">
                <a:solidFill>
                  <a:srgbClr val="FFFF00"/>
                </a:solidFill>
              </a:rPr>
              <a:t>best contents</a:t>
            </a:r>
            <a:r>
              <a:rPr lang="en-US" sz="3200" dirty="0"/>
              <a:t> to user more </a:t>
            </a:r>
            <a:r>
              <a:rPr lang="en-US" sz="3200" dirty="0">
                <a:solidFill>
                  <a:srgbClr val="FFFF00"/>
                </a:solidFill>
              </a:rPr>
              <a:t>effectively</a:t>
            </a:r>
            <a:endParaRPr sz="3200" dirty="0">
              <a:solidFill>
                <a:srgbClr val="FFFF00"/>
              </a:solidFill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Google Shape;66;p14">
            <a:extLst>
              <a:ext uri="{FF2B5EF4-FFF2-40B4-BE49-F238E27FC236}">
                <a16:creationId xmlns:a16="http://schemas.microsoft.com/office/drawing/2014/main" id="{1987C117-71B3-8C43-BA70-5C32A48689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470" y="258160"/>
            <a:ext cx="3473188" cy="24364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1778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2">
            <a:extLst>
              <a:ext uri="{FF2B5EF4-FFF2-40B4-BE49-F238E27FC236}">
                <a16:creationId xmlns:a16="http://schemas.microsoft.com/office/drawing/2014/main" id="{9CA15D2C-F76E-C349-8CCF-F869FDF631CF}"/>
              </a:ext>
            </a:extLst>
          </p:cNvPr>
          <p:cNvSpPr/>
          <p:nvPr/>
        </p:nvSpPr>
        <p:spPr>
          <a:xfrm>
            <a:off x="1865261" y="1759080"/>
            <a:ext cx="2928292" cy="2543835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Limited</a:t>
            </a:r>
            <a:r>
              <a:rPr lang="en" sz="2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staff, long waiting time</a:t>
            </a:r>
            <a:endParaRPr sz="2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" name="Google Shape;166;p22">
            <a:extLst>
              <a:ext uri="{FF2B5EF4-FFF2-40B4-BE49-F238E27FC236}">
                <a16:creationId xmlns:a16="http://schemas.microsoft.com/office/drawing/2014/main" id="{182400C8-F823-2D44-8F1E-DF7C6CAB8BA9}"/>
              </a:ext>
            </a:extLst>
          </p:cNvPr>
          <p:cNvSpPr/>
          <p:nvPr/>
        </p:nvSpPr>
        <p:spPr>
          <a:xfrm>
            <a:off x="1790646" y="1789680"/>
            <a:ext cx="2928292" cy="248263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61;p22">
            <a:extLst>
              <a:ext uri="{FF2B5EF4-FFF2-40B4-BE49-F238E27FC236}">
                <a16:creationId xmlns:a16="http://schemas.microsoft.com/office/drawing/2014/main" id="{9EB0B268-9902-3045-A959-04FF5D50B0C5}"/>
              </a:ext>
            </a:extLst>
          </p:cNvPr>
          <p:cNvSpPr/>
          <p:nvPr/>
        </p:nvSpPr>
        <p:spPr>
          <a:xfrm>
            <a:off x="4528262" y="1891634"/>
            <a:ext cx="2634418" cy="228389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Lots of </a:t>
            </a:r>
            <a:r>
              <a:rPr lang="en" sz="2400" dirty="0">
                <a:solidFill>
                  <a:srgbClr val="FFFF00"/>
                </a:solidFill>
                <a:latin typeface="Sniglet"/>
                <a:ea typeface="Sniglet"/>
                <a:cs typeface="Sniglet"/>
                <a:sym typeface="Sniglet"/>
              </a:rPr>
              <a:t>valuable</a:t>
            </a:r>
            <a:r>
              <a:rPr lang="en" sz="24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contents to be better delivered</a:t>
            </a:r>
            <a:endParaRPr sz="24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" name="Google Shape;167;p22">
            <a:extLst>
              <a:ext uri="{FF2B5EF4-FFF2-40B4-BE49-F238E27FC236}">
                <a16:creationId xmlns:a16="http://schemas.microsoft.com/office/drawing/2014/main" id="{0F65E322-3797-A445-9841-1EF02DC2420A}"/>
              </a:ext>
            </a:extLst>
          </p:cNvPr>
          <p:cNvSpPr/>
          <p:nvPr/>
        </p:nvSpPr>
        <p:spPr>
          <a:xfrm>
            <a:off x="4412202" y="1759187"/>
            <a:ext cx="2866537" cy="2671013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0;p22">
            <a:extLst>
              <a:ext uri="{FF2B5EF4-FFF2-40B4-BE49-F238E27FC236}">
                <a16:creationId xmlns:a16="http://schemas.microsoft.com/office/drawing/2014/main" id="{FA961AF4-E3A8-1741-8B85-7FE45D7994B5}"/>
              </a:ext>
            </a:extLst>
          </p:cNvPr>
          <p:cNvSpPr txBox="1">
            <a:spLocks/>
          </p:cNvSpPr>
          <p:nvPr/>
        </p:nvSpPr>
        <p:spPr>
          <a:xfrm>
            <a:off x="-12000" y="749652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GB" sz="4800" dirty="0">
                <a:solidFill>
                  <a:schemeClr val="bg1"/>
                </a:solidFill>
              </a:rPr>
              <a:t>Causes</a:t>
            </a:r>
          </a:p>
        </p:txBody>
      </p:sp>
      <p:sp>
        <p:nvSpPr>
          <p:cNvPr id="9" name="Google Shape;367;p37">
            <a:extLst>
              <a:ext uri="{FF2B5EF4-FFF2-40B4-BE49-F238E27FC236}">
                <a16:creationId xmlns:a16="http://schemas.microsoft.com/office/drawing/2014/main" id="{908EB701-BDC6-2D47-A101-24F7FFEC4427}"/>
              </a:ext>
            </a:extLst>
          </p:cNvPr>
          <p:cNvSpPr/>
          <p:nvPr/>
        </p:nvSpPr>
        <p:spPr>
          <a:xfrm>
            <a:off x="5821965" y="967976"/>
            <a:ext cx="529674" cy="514513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11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97233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How can we solve this?</a:t>
            </a:r>
            <a:endParaRPr sz="6000"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4294967295"/>
          </p:nvPr>
        </p:nvSpPr>
        <p:spPr>
          <a:xfrm>
            <a:off x="2004000" y="4254697"/>
            <a:ext cx="5136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Keep them engaged</a:t>
            </a:r>
          </a:p>
        </p:txBody>
      </p:sp>
      <p:grpSp>
        <p:nvGrpSpPr>
          <p:cNvPr id="106" name="Google Shape;106;p17"/>
          <p:cNvGrpSpPr/>
          <p:nvPr/>
        </p:nvGrpSpPr>
        <p:grpSpPr>
          <a:xfrm rot="-7230029">
            <a:off x="6083565" y="1796211"/>
            <a:ext cx="1516808" cy="960909"/>
            <a:chOff x="238125" y="1918825"/>
            <a:chExt cx="1042450" cy="660400"/>
          </a:xfrm>
        </p:grpSpPr>
        <p:sp>
          <p:nvSpPr>
            <p:cNvPr id="107" name="Google Shape;107;p17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 rot="4843953" flipH="1">
            <a:off x="2064273" y="1817152"/>
            <a:ext cx="1166676" cy="1032863"/>
            <a:chOff x="1113100" y="2199475"/>
            <a:chExt cx="801900" cy="709925"/>
          </a:xfrm>
        </p:grpSpPr>
        <p:sp>
          <p:nvSpPr>
            <p:cNvPr id="110" name="Google Shape;110;p17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7"/>
          <p:cNvGrpSpPr/>
          <p:nvPr/>
        </p:nvGrpSpPr>
        <p:grpSpPr>
          <a:xfrm rot="2011211">
            <a:off x="2656279" y="880731"/>
            <a:ext cx="1046869" cy="269659"/>
            <a:chOff x="271125" y="812725"/>
            <a:chExt cx="766525" cy="221725"/>
          </a:xfrm>
        </p:grpSpPr>
        <p:sp>
          <p:nvSpPr>
            <p:cNvPr id="113" name="Google Shape;113;p17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Google Shape;355;p37">
            <a:extLst>
              <a:ext uri="{FF2B5EF4-FFF2-40B4-BE49-F238E27FC236}">
                <a16:creationId xmlns:a16="http://schemas.microsoft.com/office/drawing/2014/main" id="{FB8A0B1B-C216-D24E-B8AC-BA845A48DB10}"/>
              </a:ext>
            </a:extLst>
          </p:cNvPr>
          <p:cNvSpPr/>
          <p:nvPr/>
        </p:nvSpPr>
        <p:spPr>
          <a:xfrm>
            <a:off x="3918400" y="968455"/>
            <a:ext cx="1688457" cy="1546376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22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940487" y="2323227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Meet our friend SAM</a:t>
            </a:r>
            <a:endParaRPr sz="4800" dirty="0"/>
          </a:p>
        </p:txBody>
      </p:sp>
      <p:sp>
        <p:nvSpPr>
          <p:cNvPr id="74" name="Google Shape;74;p13"/>
          <p:cNvSpPr/>
          <p:nvPr/>
        </p:nvSpPr>
        <p:spPr>
          <a:xfrm>
            <a:off x="3710912" y="3228721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413;p38">
            <a:extLst>
              <a:ext uri="{FF2B5EF4-FFF2-40B4-BE49-F238E27FC236}">
                <a16:creationId xmlns:a16="http://schemas.microsoft.com/office/drawing/2014/main" id="{D01C8F21-6905-A648-9C9C-B79B6AD0CF1D}"/>
              </a:ext>
            </a:extLst>
          </p:cNvPr>
          <p:cNvSpPr txBox="1"/>
          <p:nvPr/>
        </p:nvSpPr>
        <p:spPr>
          <a:xfrm>
            <a:off x="3709959" y="1042871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6D9EEB"/>
                </a:solidFill>
              </a:rPr>
              <a:t>😉</a:t>
            </a:r>
            <a:endParaRPr sz="9600" dirty="0">
              <a:solidFill>
                <a:srgbClr val="6D9EE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3326F-3822-8D4F-AE74-13CA9F3EE506}"/>
              </a:ext>
            </a:extLst>
          </p:cNvPr>
          <p:cNvSpPr txBox="1"/>
          <p:nvPr/>
        </p:nvSpPr>
        <p:spPr>
          <a:xfrm>
            <a:off x="2857560" y="3826054"/>
            <a:ext cx="4218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SAM (System Automation Managed bot) temporarily shares load with The Mix staff</a:t>
            </a:r>
          </a:p>
        </p:txBody>
      </p:sp>
    </p:spTree>
    <p:extLst>
      <p:ext uri="{BB962C8B-B14F-4D97-AF65-F5344CB8AC3E}">
        <p14:creationId xmlns:p14="http://schemas.microsoft.com/office/powerpoint/2010/main" val="351209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30">
            <a:extLst>
              <a:ext uri="{FF2B5EF4-FFF2-40B4-BE49-F238E27FC236}">
                <a16:creationId xmlns:a16="http://schemas.microsoft.com/office/drawing/2014/main" id="{97C7BA4C-EBE4-F842-8E39-86606B263FCB}"/>
              </a:ext>
            </a:extLst>
          </p:cNvPr>
          <p:cNvSpPr/>
          <p:nvPr/>
        </p:nvSpPr>
        <p:spPr>
          <a:xfrm>
            <a:off x="875071" y="98324"/>
            <a:ext cx="2989006" cy="5045176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https://lh3.googleusercontent.com/KFjml7gJGu6_7JC-XEwFdvejDtb0WiOxTDh_fpzkNgSABe7ywLLdxI1pJa8VgRVH5BmSGSM8R22kYoih15N27H5VaLF8oPFjQdf-k1ZVBWJ4mJ8SiA7WxEf-PmWr2rhYJ1VeU46exXg">
            <a:extLst>
              <a:ext uri="{FF2B5EF4-FFF2-40B4-BE49-F238E27FC236}">
                <a16:creationId xmlns:a16="http://schemas.microsoft.com/office/drawing/2014/main" id="{59F570EB-39A3-9A4A-BF4C-EF0C5016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96" y="4208158"/>
            <a:ext cx="2552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74DBD83-2678-C543-A82D-E65A80B0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89" y="486219"/>
            <a:ext cx="2683205" cy="4331587"/>
          </a:xfrm>
          <a:prstGeom prst="rect">
            <a:avLst/>
          </a:prstGeom>
        </p:spPr>
      </p:pic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4610C99E-8F1C-574F-9F50-29161C6AF8B0}"/>
              </a:ext>
            </a:extLst>
          </p:cNvPr>
          <p:cNvSpPr txBox="1">
            <a:spLocks/>
          </p:cNvSpPr>
          <p:nvPr/>
        </p:nvSpPr>
        <p:spPr>
          <a:xfrm>
            <a:off x="4572000" y="1843071"/>
            <a:ext cx="4105972" cy="1785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buSzPts val="2000"/>
              <a:buFontTx/>
              <a:buChar char="✘"/>
            </a:pPr>
            <a:r>
              <a:rPr lang="en-GB" sz="2400" dirty="0">
                <a:solidFill>
                  <a:schemeClr val="bg1"/>
                </a:solidFill>
              </a:rPr>
              <a:t>SAM is with you ANYTIME at ANY PLACE </a:t>
            </a:r>
            <a:r>
              <a:rPr lang="en-GB" sz="2400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1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3">
            <a:extLst>
              <a:ext uri="{FF2B5EF4-FFF2-40B4-BE49-F238E27FC236}">
                <a16:creationId xmlns:a16="http://schemas.microsoft.com/office/drawing/2014/main" id="{56A96BD7-4677-0B45-857C-15044C2A0E0E}"/>
              </a:ext>
            </a:extLst>
          </p:cNvPr>
          <p:cNvSpPr/>
          <p:nvPr/>
        </p:nvSpPr>
        <p:spPr>
          <a:xfrm>
            <a:off x="273786" y="165174"/>
            <a:ext cx="8496588" cy="497832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0BE8B045-2CBF-F04E-85E6-5474AC92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4" y="457186"/>
            <a:ext cx="7787149" cy="36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3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384650" y="1440650"/>
            <a:ext cx="2406600" cy="2215800"/>
          </a:xfrm>
          <a:prstGeom prst="rect">
            <a:avLst/>
          </a:prstGeom>
          <a:solidFill>
            <a:srgbClr val="000000">
              <a:alpha val="326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Can we use the collected information?</a:t>
            </a:r>
            <a:endParaRPr sz="3000" dirty="0"/>
          </a:p>
        </p:txBody>
      </p:sp>
      <p:sp>
        <p:nvSpPr>
          <p:cNvPr id="154" name="Google Shape;154;p21"/>
          <p:cNvSpPr/>
          <p:nvPr/>
        </p:nvSpPr>
        <p:spPr>
          <a:xfrm>
            <a:off x="3323875" y="1377828"/>
            <a:ext cx="2496250" cy="2387844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2" descr="https://lh3.googleusercontent.com/KFjml7gJGu6_7JC-XEwFdvejDtb0WiOxTDh_fpzkNgSABe7ywLLdxI1pJa8VgRVH5BmSGSM8R22kYoih15N27H5VaLF8oPFjQdf-k1ZVBWJ4mJ8SiA7WxEf-PmWr2rhYJ1VeU46exXg">
            <a:extLst>
              <a:ext uri="{FF2B5EF4-FFF2-40B4-BE49-F238E27FC236}">
                <a16:creationId xmlns:a16="http://schemas.microsoft.com/office/drawing/2014/main" id="{3D66DB84-FB71-2F46-97F1-9C0A09933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96" y="4208158"/>
            <a:ext cx="2552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92321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175</Words>
  <Application>Microsoft Macintosh PowerPoint</Application>
  <PresentationFormat>On-screen Show (16:9)</PresentationFormat>
  <Paragraphs>51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Wawati SC</vt:lpstr>
      <vt:lpstr>Arial</vt:lpstr>
      <vt:lpstr>Sniglet</vt:lpstr>
      <vt:lpstr>Walter Turncoat</vt:lpstr>
      <vt:lpstr>Wingdings</vt:lpstr>
      <vt:lpstr>Ursula template</vt:lpstr>
      <vt:lpstr>The Mix challenge</vt:lpstr>
      <vt:lpstr>PowerPoint Presentation</vt:lpstr>
      <vt:lpstr>The problem</vt:lpstr>
      <vt:lpstr>PowerPoint Presentation</vt:lpstr>
      <vt:lpstr>How can we solve this?</vt:lpstr>
      <vt:lpstr>Meet our friend SAM</vt:lpstr>
      <vt:lpstr>PowerPoint Presentation</vt:lpstr>
      <vt:lpstr>PowerPoint Presentation</vt:lpstr>
      <vt:lpstr>Can we use the collected information?</vt:lpstr>
      <vt:lpstr>Our process</vt:lpstr>
      <vt:lpstr>PowerPoint Presentation</vt:lpstr>
      <vt:lpstr>PowerPoint Presentation</vt:lpstr>
      <vt:lpstr>Demo</vt:lpstr>
      <vt:lpstr>Demo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Linkage Plus Solution</dc:title>
  <cp:lastModifiedBy>Wang, Jieni</cp:lastModifiedBy>
  <cp:revision>101</cp:revision>
  <cp:lastPrinted>2017-11-18T12:45:56Z</cp:lastPrinted>
  <dcterms:modified xsi:type="dcterms:W3CDTF">2018-11-10T11:47:42Z</dcterms:modified>
</cp:coreProperties>
</file>